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FD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62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046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96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3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47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1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11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01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13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34000">
              <a:srgbClr val="FF6633"/>
            </a:gs>
            <a:gs pos="61000">
              <a:srgbClr val="FFFF00"/>
            </a:gs>
            <a:gs pos="88000">
              <a:srgbClr val="01A78F"/>
            </a:gs>
            <a:gs pos="97000">
              <a:srgbClr val="3366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082FC-3985-4B28-B885-CA7422A003EC}" type="datetimeFigureOut">
              <a:rPr lang="ru-RU" smtClean="0"/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CF54A-EEC3-41FA-B97A-986E513120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83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36900" y="116632"/>
            <a:ext cx="8157109" cy="2808312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ДОШКОЛЬНОЕ ОБРАЗОВАТЕЛЬНОЕ УЧРЕЖДЕНИЕ СОКУРОВСКИЙ ДЕТСКИЙ САД «РОМАШКА» ЛАИШЕВСКОГО МУНИЦИПАЛЬНОГО РАЙОНА РТ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36484" y="2924944"/>
            <a:ext cx="8157109" cy="367240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2" rtlCol="0" anchor="ctr"/>
          <a:lstStyle/>
          <a:p>
            <a:endParaRPr lang="ru-RU" sz="2400" b="1" i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ДОПОЛНИТЕЛЬНОЕ ОБРАЗОВАНИЕ ДЕТЕЙ ДОШКОЛЬНОГО ВОЗРАСТА В КОНТЕКСТЕ МОДЕРНИЗАЦИИ СИСТЕМЫ: ВНЕДРЕНИЕ, ИННОВАЦИИ И ОБЕСПЕЧЕНИЕ КАЧЕСТВА УСЛУГ </a:t>
            </a:r>
            <a:endParaRPr lang="ru-RU" sz="20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http://rylik.ru/uploads/posts/2015-08/1440593453_flower-corners-1-21.pn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630804"/>
            <a:ext cx="5270500" cy="4227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5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стратегии реализации платных услуг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267744" y="1772816"/>
            <a:ext cx="5040560" cy="864096"/>
          </a:xfrm>
          <a:prstGeom prst="wedgeRectCallout">
            <a:avLst>
              <a:gd name="adj1" fmla="val -21013"/>
              <a:gd name="adj2" fmla="val 118030"/>
            </a:avLst>
          </a:prstGeom>
          <a:solidFill>
            <a:schemeClr val="accent3">
              <a:tint val="50000"/>
              <a:satMod val="30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правовой базы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831166" y="3356992"/>
            <a:ext cx="2588706" cy="252028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Дополнительные образовательные, оздоровительные и другие услуги, </a:t>
            </a:r>
            <a:r>
              <a:rPr lang="ru-RU" sz="1600" b="1" dirty="0" smtClean="0">
                <a:solidFill>
                  <a:schemeClr val="tx1"/>
                </a:solidFill>
              </a:rPr>
              <a:t>организованные через оформление арендных отношений со сторонними организациями</a:t>
            </a:r>
            <a:endParaRPr lang="ru-RU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5580112" y="3336357"/>
            <a:ext cx="2588706" cy="252028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Дополнительные </a:t>
            </a:r>
            <a:r>
              <a:rPr lang="ru-RU" b="1" dirty="0">
                <a:solidFill>
                  <a:schemeClr val="tx1"/>
                </a:solidFill>
              </a:rPr>
              <a:t>образовательные, оздоровительные и другие услуги, </a:t>
            </a:r>
            <a:r>
              <a:rPr lang="ru-RU" b="1" dirty="0" smtClean="0">
                <a:solidFill>
                  <a:schemeClr val="tx1"/>
                </a:solidFill>
              </a:rPr>
              <a:t>которые организованы самим ДОУ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82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Дополнительные образовательные, оздоровительные и другие услуги, организованные через оформление арендных отношений со сторонними организациями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899592" y="2708920"/>
            <a:ext cx="7773282" cy="360040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b="1" dirty="0" smtClean="0">
              <a:solidFill>
                <a:srgbClr val="92D050"/>
              </a:solidFill>
            </a:endParaRPr>
          </a:p>
          <a:p>
            <a:pPr algn="just"/>
            <a:endParaRPr lang="ru-RU" sz="1600" b="1" dirty="0">
              <a:solidFill>
                <a:srgbClr val="92D050"/>
              </a:solidFill>
            </a:endParaRPr>
          </a:p>
          <a:p>
            <a:pPr algn="just"/>
            <a:endParaRPr lang="ru-RU" sz="1600" b="1" dirty="0" smtClean="0">
              <a:solidFill>
                <a:srgbClr val="92D050"/>
              </a:solidFill>
            </a:endParaRP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Арендаторами </a:t>
            </a:r>
            <a:r>
              <a:rPr lang="ru-RU" sz="1600" b="1" dirty="0">
                <a:solidFill>
                  <a:schemeClr val="tx1"/>
                </a:solidFill>
              </a:rPr>
              <a:t>муниципального имущества </a:t>
            </a:r>
            <a:r>
              <a:rPr lang="ru-RU" sz="1600" b="1" dirty="0" smtClean="0">
                <a:solidFill>
                  <a:schemeClr val="tx1"/>
                </a:solidFill>
              </a:rPr>
              <a:t>выступают </a:t>
            </a:r>
            <a:r>
              <a:rPr lang="ru-RU" sz="1600" b="1" dirty="0">
                <a:solidFill>
                  <a:schemeClr val="tx1"/>
                </a:solidFill>
              </a:rPr>
              <a:t>юридические лица, а также физические лица, в том числе имеющие статус индивидуального </a:t>
            </a:r>
            <a:r>
              <a:rPr lang="ru-RU" sz="1600" b="1" dirty="0" smtClean="0">
                <a:solidFill>
                  <a:schemeClr val="tx1"/>
                </a:solidFill>
              </a:rPr>
              <a:t>предпринимателя.</a:t>
            </a:r>
          </a:p>
          <a:p>
            <a:pPr algn="just"/>
            <a:endParaRPr lang="ru-RU" sz="1600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Проведение экспертной оценки последствий сдачи в аренду нежилых помещений муниципальными образовательными учреждениями.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Заявление на согласование сдачи в аренду муниципального недвижимого имущества путем проведения торгов/без торгов.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Оценка нежилого помещения (кабинета в детском саду) в независимой оценочной компании для расчета почасовой арендной платы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Заключение </a:t>
            </a:r>
            <a:r>
              <a:rPr lang="ru-RU" sz="1600" b="1" dirty="0">
                <a:solidFill>
                  <a:schemeClr val="tx1"/>
                </a:solidFill>
              </a:rPr>
              <a:t>договора аренды муниципального имущества осуществляется в соответствии со статьей 17.1 Федерального закона от 26.07.2006 №135-ФЗ «О защите конкуренции» по результатам проведения торгов (конкурсов или аукционов) на право заключения таких </a:t>
            </a:r>
            <a:r>
              <a:rPr lang="ru-RU" sz="1600" b="1" dirty="0" smtClean="0">
                <a:solidFill>
                  <a:schemeClr val="tx1"/>
                </a:solidFill>
              </a:rPr>
              <a:t>договоров.</a:t>
            </a:r>
          </a:p>
          <a:p>
            <a:pPr algn="just"/>
            <a:endParaRPr lang="ru-RU" sz="1600" dirty="0" smtClean="0"/>
          </a:p>
          <a:p>
            <a:pPr marL="342900" indent="-342900" algn="just">
              <a:buFont typeface="+mj-lt"/>
              <a:buAutoNum type="arabicPeriod"/>
            </a:pPr>
            <a:endParaRPr lang="ru-RU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4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Дополнительные </a:t>
            </a: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образовательные, оздоровительные и другие услуги, которые организованы самим ДОУ </a:t>
            </a:r>
          </a:p>
          <a:p>
            <a:pPr algn="ctr"/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467544" y="1340768"/>
            <a:ext cx="8568952" cy="5263523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2" rtlCol="0" anchor="ctr"/>
          <a:lstStyle/>
          <a:p>
            <a:endParaRPr lang="ru-RU" sz="1400" dirty="0" smtClean="0">
              <a:solidFill>
                <a:srgbClr val="92D050"/>
              </a:solidFill>
            </a:endParaRPr>
          </a:p>
          <a:p>
            <a:endParaRPr lang="ru-RU" sz="1400" dirty="0">
              <a:solidFill>
                <a:srgbClr val="92D050"/>
              </a:solidFill>
            </a:endParaRPr>
          </a:p>
          <a:p>
            <a:endParaRPr lang="ru-RU" sz="1400" b="1" dirty="0" smtClean="0">
              <a:solidFill>
                <a:srgbClr val="92D050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Номенклатура </a:t>
            </a:r>
            <a:r>
              <a:rPr lang="ru-RU" sz="1400" b="1" dirty="0">
                <a:solidFill>
                  <a:schemeClr val="tx1"/>
                </a:solidFill>
              </a:rPr>
              <a:t>дел по дополнительным платным услугам: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 </a:t>
            </a:r>
          </a:p>
          <a:p>
            <a:pPr lvl="0"/>
            <a:r>
              <a:rPr lang="ru-RU" sz="1400" b="1" dirty="0">
                <a:solidFill>
                  <a:schemeClr val="tx1"/>
                </a:solidFill>
              </a:rPr>
              <a:t>Положение о внебюджетных средствах</a:t>
            </a:r>
          </a:p>
          <a:p>
            <a:pPr lvl="0"/>
            <a:r>
              <a:rPr lang="ru-RU" sz="1400" b="1" dirty="0">
                <a:solidFill>
                  <a:schemeClr val="tx1"/>
                </a:solidFill>
              </a:rPr>
              <a:t>Положение о  дополнительных платных услугах </a:t>
            </a:r>
          </a:p>
          <a:p>
            <a:pPr lvl="0"/>
            <a:r>
              <a:rPr lang="ru-RU" sz="1400" b="1" dirty="0">
                <a:solidFill>
                  <a:schemeClr val="tx1"/>
                </a:solidFill>
              </a:rPr>
              <a:t> Положение о регламенте оказания дополнительных платных услуг  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4.  Положение о порядке привлечения, расходования и учета </a:t>
            </a:r>
            <a:r>
              <a:rPr lang="ru-RU" sz="1400" b="1" dirty="0" smtClean="0">
                <a:solidFill>
                  <a:schemeClr val="tx1"/>
                </a:solidFill>
              </a:rPr>
              <a:t>добровольных пожертвований </a:t>
            </a:r>
            <a:r>
              <a:rPr lang="ru-RU" sz="1400" b="1" dirty="0">
                <a:solidFill>
                  <a:schemeClr val="tx1"/>
                </a:solidFill>
              </a:rPr>
              <a:t>физических и юридических лиц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5.  Прейскурант по  дополнительным платным услугам 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6.  Заявление родителей (Законных представителей)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7.  Приказ об организации дополнительных платных услугах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8.  Положение о внутреннем трудовом коллективе (ВТК)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9.  Штатное расписание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10. Личные дела  ВТК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11. Журнал регистрации личных дел </a:t>
            </a:r>
            <a:r>
              <a:rPr lang="ru-RU" sz="1400" b="1" dirty="0" smtClean="0">
                <a:solidFill>
                  <a:schemeClr val="tx1"/>
                </a:solidFill>
              </a:rPr>
              <a:t>ВТК</a:t>
            </a:r>
          </a:p>
          <a:p>
            <a:endParaRPr lang="ru-RU" sz="1400" b="1" dirty="0">
              <a:solidFill>
                <a:schemeClr val="tx1"/>
              </a:solidFill>
            </a:endParaRP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12</a:t>
            </a:r>
            <a:r>
              <a:rPr lang="ru-RU" sz="1400" b="1" dirty="0">
                <a:solidFill>
                  <a:schemeClr val="tx1"/>
                </a:solidFill>
              </a:rPr>
              <a:t>. Трудовые соглашения </a:t>
            </a:r>
            <a:r>
              <a:rPr lang="ru-RU" sz="1400" b="1" dirty="0" smtClean="0">
                <a:solidFill>
                  <a:schemeClr val="tx1"/>
                </a:solidFill>
              </a:rPr>
              <a:t>ВТК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13</a:t>
            </a:r>
            <a:r>
              <a:rPr lang="ru-RU" sz="1400" b="1" dirty="0">
                <a:solidFill>
                  <a:schemeClr val="tx1"/>
                </a:solidFill>
              </a:rPr>
              <a:t>. Журнал регистрации трудовых соглашений ВТК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14. Должностные инструкции ВТК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15</a:t>
            </a:r>
            <a:r>
              <a:rPr lang="ru-RU" sz="1400" b="1" dirty="0">
                <a:solidFill>
                  <a:schemeClr val="tx1"/>
                </a:solidFill>
              </a:rPr>
              <a:t>. Журнал регистрации должностных инструкций ВТК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16.  Расписание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17. Годовой календарный учебный график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18. Учебный план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19. Учебная образовательная программа 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20. Калькуляция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21. Договор с родителями (законными представителями) (предлагаем 2 варианта)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22. Журнал регистрации договоров с родителями (законными представителями)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23. Смета доходов и расходов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24. Табель посещаемости детьми платных услуг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25. Табель рабочего времени ВТК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26. План контроля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27. Карточка анализа занятий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28. Лист наблюдения и оценки занятия по платным услугам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29. Карточка оперативного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205524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дополнительных услуг в нашем детском саду 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123728" y="2060848"/>
            <a:ext cx="5040560" cy="864096"/>
          </a:xfrm>
          <a:prstGeom prst="wedgeRectCallout">
            <a:avLst>
              <a:gd name="adj1" fmla="val -21013"/>
              <a:gd name="adj2" fmla="val 118030"/>
            </a:avLst>
          </a:prstGeom>
          <a:solidFill>
            <a:schemeClr val="accent3">
              <a:tint val="50000"/>
              <a:satMod val="30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стратегии реализации платных услуг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611560" y="3573016"/>
            <a:ext cx="7992888" cy="230425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Изучив </a:t>
            </a:r>
            <a:r>
              <a:rPr lang="ru-RU" sz="2000" dirty="0"/>
              <a:t>спрос на услуги и проанализировав законодательную базу вопроса, необходимо продумать конкретные шаги по реализации проекта. Важно заранее продумать и решить все организационные вопросы: расписание занятий, кто/где/когда будет вести дополнительные занятия, как будет происходить сбор средств, </a:t>
            </a:r>
            <a:r>
              <a:rPr lang="ru-RU" sz="2000" dirty="0" smtClean="0"/>
              <a:t>подготовить информацию </a:t>
            </a:r>
            <a:r>
              <a:rPr lang="ru-RU" sz="2000" dirty="0"/>
              <a:t>для </a:t>
            </a:r>
            <a:r>
              <a:rPr lang="ru-RU" sz="2000" dirty="0" smtClean="0"/>
              <a:t>родителей и оформить договорные отношения с родителями.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231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2123728" y="2060848"/>
            <a:ext cx="5040560" cy="864096"/>
          </a:xfrm>
          <a:prstGeom prst="wedgeRectCallout">
            <a:avLst>
              <a:gd name="adj1" fmla="val -21013"/>
              <a:gd name="adj2" fmla="val 118030"/>
            </a:avLst>
          </a:prstGeom>
          <a:solidFill>
            <a:schemeClr val="accent3">
              <a:tint val="50000"/>
              <a:satMod val="30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дополнительное образование?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467544" y="3933056"/>
            <a:ext cx="1872208" cy="216024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Формирование и развитие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творческих способностей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6588224" y="3933056"/>
            <a:ext cx="1872208" cy="216024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Организация  </a:t>
            </a:r>
            <a:r>
              <a:rPr lang="ru-RU" sz="2000" dirty="0">
                <a:solidFill>
                  <a:schemeClr val="tx1"/>
                </a:solidFill>
              </a:rPr>
              <a:t>свободного времени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4572000" y="3933056"/>
            <a:ext cx="1872208" cy="216024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</a:t>
            </a:r>
            <a:r>
              <a:rPr lang="ru-RU" dirty="0">
                <a:solidFill>
                  <a:schemeClr val="tx1"/>
                </a:solidFill>
              </a:rPr>
              <a:t>культуры здорового и безопасного образа жизни, укрепление здоровья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2492152" y="3933056"/>
            <a:ext cx="1935832" cy="216024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Удовлетворение  </a:t>
            </a:r>
            <a:r>
              <a:rPr lang="ru-RU" sz="1600" dirty="0">
                <a:solidFill>
                  <a:schemeClr val="tx1"/>
                </a:solidFill>
              </a:rPr>
              <a:t>индивидуальных потребностей в интеллектуальном, нравственном и физическом совершенствовании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442831" y="188640"/>
            <a:ext cx="8233623" cy="1296144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Содержание, методы и формы воспитания в детском объединении дополнительного образования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1227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711581" y="1648647"/>
            <a:ext cx="8096646" cy="4691063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/>
              <a:t>иметь развивающий характер, т.е. должен быть направлен на развитие у детей природных задатков и </a:t>
            </a:r>
            <a:r>
              <a:rPr lang="ru-RU" sz="2000" dirty="0" smtClean="0"/>
              <a:t>интересов;</a:t>
            </a:r>
          </a:p>
          <a:p>
            <a:r>
              <a:rPr lang="ru-RU" sz="2000" dirty="0"/>
              <a:t>быть разнообразным как по форме (групповые и индивидуальные, теоретические и практические, исполнительские и творческие занятия), так и по </a:t>
            </a:r>
            <a:r>
              <a:rPr lang="ru-RU" sz="2000" dirty="0" smtClean="0"/>
              <a:t>содержанию;</a:t>
            </a:r>
          </a:p>
          <a:p>
            <a:r>
              <a:rPr lang="ru-RU" sz="2000" dirty="0"/>
              <a:t>основываться на многообразии дополнительных образовательных программ – модифицированных, авторских, адаптированных, все они должны проходить психолого-педагогическую </a:t>
            </a:r>
            <a:r>
              <a:rPr lang="ru-RU" sz="2000" dirty="0" smtClean="0"/>
              <a:t>экспертизу, </a:t>
            </a:r>
            <a:r>
              <a:rPr lang="ru-RU" sz="2000" dirty="0"/>
              <a:t>чтобы не навредить физическому и психическому здоровью </a:t>
            </a:r>
            <a:r>
              <a:rPr lang="ru-RU" sz="2000" dirty="0" smtClean="0"/>
              <a:t>учащихся;</a:t>
            </a:r>
          </a:p>
          <a:p>
            <a:r>
              <a:rPr lang="ru-RU" sz="2000" dirty="0"/>
              <a:t>базироваться на развивающих методах обучения детей;</a:t>
            </a:r>
          </a:p>
          <a:p>
            <a:r>
              <a:rPr lang="ru-RU" sz="2000" dirty="0" smtClean="0"/>
              <a:t>для </a:t>
            </a:r>
            <a:r>
              <a:rPr lang="ru-RU" sz="2000" dirty="0"/>
              <a:t>педагога дополнительного образования уже недостаточно знания лишь той предметной области, которую он преподает, он должен обладать психолого-педагогическими знаниями;</a:t>
            </a:r>
          </a:p>
          <a:p>
            <a:r>
              <a:rPr lang="ru-RU" sz="2000" dirty="0" smtClean="0"/>
              <a:t>использовать </a:t>
            </a:r>
            <a:r>
              <a:rPr lang="ru-RU" sz="2000" dirty="0"/>
              <a:t>диагностику интересов и мотивации детей с тем, чтобы обеспечить такое многообразие видов деятельности и форм их осуществления, которое позволило бы разным детям с разными интересами и проблемами найти для себя занятие по душе;</a:t>
            </a:r>
          </a:p>
          <a:p>
            <a:r>
              <a:rPr lang="ru-RU" sz="2000" dirty="0" smtClean="0"/>
              <a:t>основываться </a:t>
            </a:r>
            <a:r>
              <a:rPr lang="ru-RU" sz="2000" dirty="0"/>
              <a:t>на социальном заказе общества;</a:t>
            </a:r>
          </a:p>
          <a:p>
            <a:r>
              <a:rPr lang="ru-RU" sz="2000" dirty="0" smtClean="0"/>
              <a:t>отражать </a:t>
            </a:r>
            <a:r>
              <a:rPr lang="ru-RU" sz="2000" dirty="0"/>
              <a:t>региональные особенности и традиции.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179512" y="1700808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79512" y="2204864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01249" y="2853611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179512" y="3717032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01249" y="4149080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01249" y="4797152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01249" y="5733256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201249" y="6020513"/>
            <a:ext cx="504056" cy="288032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Горизонтальный свиток 22"/>
          <p:cNvSpPr/>
          <p:nvPr/>
        </p:nvSpPr>
        <p:spPr>
          <a:xfrm>
            <a:off x="827584" y="116632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содержанию образовательного процесса в системе дополнительного образования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16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06060" y="116632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 и формы воспитания в детском объединении дополнительного образования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1982410" y="1412776"/>
            <a:ext cx="5685933" cy="864096"/>
          </a:xfrm>
          <a:prstGeom prst="wedgeRectCallout">
            <a:avLst>
              <a:gd name="adj1" fmla="val -21013"/>
              <a:gd name="adj2" fmla="val 118030"/>
            </a:avLst>
          </a:prstGeom>
          <a:solidFill>
            <a:schemeClr val="accent3">
              <a:tint val="50000"/>
              <a:satMod val="30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обучения детей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395536" y="3140968"/>
            <a:ext cx="1944216" cy="316835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>
                <a:solidFill>
                  <a:schemeClr val="tx1"/>
                </a:solidFill>
              </a:rPr>
              <a:t>Индивидуальный подход.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 силу различных природных особенностей, разных условий жизни и воспитания, каждый ребенок особенный.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2411760" y="3140968"/>
            <a:ext cx="2088232" cy="316835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u="sng" dirty="0"/>
              <a:t>Систематичность и последовательность</a:t>
            </a:r>
            <a:r>
              <a:rPr lang="ru-RU" sz="1600" b="1" u="sng" dirty="0" smtClean="0"/>
              <a:t>.</a:t>
            </a:r>
          </a:p>
          <a:p>
            <a:pPr algn="ctr"/>
            <a:r>
              <a:rPr lang="ru-RU" sz="1600" b="1" u="sng" dirty="0" smtClean="0"/>
              <a:t> </a:t>
            </a:r>
          </a:p>
          <a:p>
            <a:pPr algn="ctr"/>
            <a:r>
              <a:rPr lang="ru-RU" sz="1600" dirty="0" smtClean="0"/>
              <a:t>Важно </a:t>
            </a:r>
            <a:r>
              <a:rPr lang="ru-RU" sz="1600" dirty="0"/>
              <a:t>проводить обучение, при котором каждая новая тема опирается на знания, полученные ранее.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4627281" y="3130389"/>
            <a:ext cx="1944216" cy="316835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u="sng" dirty="0"/>
              <a:t>Прочность усвоения знаний. </a:t>
            </a:r>
            <a:r>
              <a:rPr lang="ru-RU" sz="1600" dirty="0"/>
              <a:t>Повторять и закреплять новый материал </a:t>
            </a:r>
            <a:r>
              <a:rPr lang="ru-RU" sz="1600" dirty="0" smtClean="0"/>
              <a:t>нужно, </a:t>
            </a:r>
            <a:r>
              <a:rPr lang="ru-RU" sz="1600" dirty="0"/>
              <a:t>пока ребенок не запомнит его хорошо. Только после этого можно переходить к следующей теме. 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696235" y="3140968"/>
            <a:ext cx="1944216" cy="316835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u="sng" dirty="0"/>
              <a:t>Наглядность</a:t>
            </a:r>
            <a:r>
              <a:rPr lang="ru-RU" sz="1600" b="1" u="sng" dirty="0" smtClean="0"/>
              <a:t>.</a:t>
            </a:r>
          </a:p>
          <a:p>
            <a:pPr algn="ctr"/>
            <a:r>
              <a:rPr lang="ru-RU" sz="1600" dirty="0" smtClean="0"/>
              <a:t> Любой </a:t>
            </a:r>
            <a:r>
              <a:rPr lang="ru-RU" sz="1600" dirty="0"/>
              <a:t>изучаемый материал должен сопровождаться наглядными материалами – картинками, слайдами, натуральными предметами.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06060" y="116632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 воспитания в детском объединении дополнительного образования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нутый угол 2"/>
          <p:cNvSpPr/>
          <p:nvPr/>
        </p:nvSpPr>
        <p:spPr>
          <a:xfrm>
            <a:off x="467544" y="2695924"/>
            <a:ext cx="2520280" cy="338437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Наглядные методы </a:t>
            </a:r>
            <a:r>
              <a:rPr lang="ru-RU" sz="1600" dirty="0"/>
              <a:t>особенно важны в младшей дошкольной группе. При этом наглядные пособия должны быть яркими и крупными, способными удерживать внимание малышей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6052682" y="2695924"/>
            <a:ext cx="2520280" cy="338437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Практические методы </a:t>
            </a:r>
          </a:p>
          <a:p>
            <a:pPr marL="285750" indent="-285750" algn="ctr">
              <a:buFontTx/>
              <a:buChar char="-"/>
            </a:pPr>
            <a:r>
              <a:rPr lang="ru-RU" sz="1600" dirty="0" smtClean="0"/>
              <a:t>игры </a:t>
            </a:r>
            <a:r>
              <a:rPr lang="ru-RU" sz="1600" dirty="0"/>
              <a:t>(подвижные, дидактические), </a:t>
            </a:r>
            <a:endParaRPr lang="ru-RU" sz="1600" dirty="0" smtClean="0"/>
          </a:p>
          <a:p>
            <a:pPr algn="ctr"/>
            <a:r>
              <a:rPr lang="ru-RU" sz="1600" dirty="0" smtClean="0"/>
              <a:t>- упражнения </a:t>
            </a:r>
            <a:r>
              <a:rPr lang="ru-RU" sz="1600" dirty="0"/>
              <a:t>(в устной и письменной форме</a:t>
            </a:r>
            <a:r>
              <a:rPr lang="ru-RU" sz="1600" dirty="0" smtClean="0"/>
              <a:t>),</a:t>
            </a:r>
          </a:p>
          <a:p>
            <a:pPr marL="285750" indent="-285750" algn="ctr">
              <a:buFontTx/>
              <a:buChar char="-"/>
            </a:pPr>
            <a:r>
              <a:rPr lang="ru-RU" sz="1600" dirty="0" smtClean="0"/>
              <a:t>моделирование </a:t>
            </a:r>
            <a:r>
              <a:rPr lang="ru-RU" sz="1600" dirty="0"/>
              <a:t>(касса слов или геометрических фигур). </a:t>
            </a:r>
            <a:endParaRPr lang="ru-RU" sz="1600" dirty="0" smtClean="0"/>
          </a:p>
          <a:p>
            <a:pPr marL="285750" indent="-285750" algn="ctr">
              <a:buFontTx/>
              <a:buChar char="-"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3316947" y="2708920"/>
            <a:ext cx="2520280" cy="338437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Словесные методы </a:t>
            </a:r>
            <a:endParaRPr lang="ru-RU" sz="1600" b="1" dirty="0" smtClean="0"/>
          </a:p>
          <a:p>
            <a:pPr algn="ctr"/>
            <a:r>
              <a:rPr lang="ru-RU" sz="1600" dirty="0" smtClean="0"/>
              <a:t>могут </a:t>
            </a:r>
            <a:r>
              <a:rPr lang="ru-RU" sz="1600" dirty="0"/>
              <a:t>возбуждать чувства, вызывать определенное отношение к содержанию. </a:t>
            </a:r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Беседа, рассказ, рассказ ребенка, чтение художественных произведений.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806060" y="116632"/>
            <a:ext cx="7704856" cy="6408712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нетрадиционным формам организации образовательного процесса относят:</a:t>
            </a:r>
          </a:p>
          <a:p>
            <a:pPr algn="ctr"/>
            <a:r>
              <a:rPr lang="ru-RU" sz="2000" b="1" i="1" dirty="0" smtClean="0">
                <a:solidFill>
                  <a:srgbClr val="92D050"/>
                </a:solidFill>
              </a:rPr>
              <a:t>·         </a:t>
            </a:r>
            <a:r>
              <a:rPr lang="ru-RU" sz="2000" b="1" dirty="0" smtClean="0">
                <a:solidFill>
                  <a:srgbClr val="92D050"/>
                </a:solidFill>
              </a:rPr>
              <a:t>занятия-соревнования: конкурсы, турниры, викторины, эстафеты и т.п.;</a:t>
            </a:r>
          </a:p>
          <a:p>
            <a:pPr algn="ctr"/>
            <a:r>
              <a:rPr lang="ru-RU" sz="2000" b="1" dirty="0" smtClean="0">
                <a:solidFill>
                  <a:srgbClr val="92D050"/>
                </a:solidFill>
              </a:rPr>
              <a:t>·         занятия, имитирующие общественную практику: репортаж, интервью, изобретение, комментарий, аукцион, митинг, бенефис, устный журнал, живая газета и т.п.;</a:t>
            </a:r>
          </a:p>
          <a:p>
            <a:pPr algn="ctr"/>
            <a:r>
              <a:rPr lang="ru-RU" sz="2000" b="1" dirty="0" smtClean="0">
                <a:solidFill>
                  <a:srgbClr val="92D050"/>
                </a:solidFill>
              </a:rPr>
              <a:t>·         занятия на основе нетрадиционной организации учебного материала: презентация, исповедь и т.п.;</a:t>
            </a:r>
          </a:p>
          <a:p>
            <a:pPr algn="ctr"/>
            <a:r>
              <a:rPr lang="ru-RU" sz="2000" b="1" dirty="0" smtClean="0">
                <a:solidFill>
                  <a:srgbClr val="92D050"/>
                </a:solidFill>
              </a:rPr>
              <a:t>·         занятия-фантазии: сказка, спектакль, сюрприз, приключение и т.п.;</a:t>
            </a:r>
          </a:p>
          <a:p>
            <a:pPr algn="ctr"/>
            <a:r>
              <a:rPr lang="ru-RU" sz="2000" b="1" dirty="0" smtClean="0">
                <a:solidFill>
                  <a:srgbClr val="92D050"/>
                </a:solidFill>
              </a:rPr>
              <a:t>·         занятия, имитирующие общественную деятельность: суд, следствие, Ученый Совет, парламент и т.п.</a:t>
            </a:r>
            <a:endParaRPr lang="ru-RU" sz="2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учебного занятия в детском объединении дополнительного образования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082424" y="1340768"/>
            <a:ext cx="1152128" cy="1008112"/>
          </a:xfrm>
          <a:prstGeom prst="down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946712" y="2346617"/>
            <a:ext cx="7704856" cy="1440160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</a:rPr>
              <a:t>Организационный, проверочный, подготовительный, основной, контрольный, рефлективный </a:t>
            </a:r>
            <a:r>
              <a:rPr lang="ru-RU" sz="2000" b="1" dirty="0">
                <a:solidFill>
                  <a:srgbClr val="92D050"/>
                </a:solidFill>
              </a:rPr>
              <a:t>(самоанализ), </a:t>
            </a:r>
            <a:r>
              <a:rPr lang="ru-RU" sz="2000" b="1" dirty="0" smtClean="0">
                <a:solidFill>
                  <a:srgbClr val="92D050"/>
                </a:solidFill>
              </a:rPr>
              <a:t>итоговый, информационный</a:t>
            </a:r>
            <a:endParaRPr lang="ru-RU" sz="20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076225" y="4794889"/>
            <a:ext cx="7704856" cy="1296144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</a:rPr>
              <a:t>Восприятие </a:t>
            </a:r>
            <a:r>
              <a:rPr lang="ru-RU" sz="2000" b="1" dirty="0">
                <a:solidFill>
                  <a:srgbClr val="92D050"/>
                </a:solidFill>
              </a:rPr>
              <a:t>– о</a:t>
            </a:r>
            <a:r>
              <a:rPr lang="ru-RU" sz="2000" b="1" dirty="0" smtClean="0">
                <a:solidFill>
                  <a:srgbClr val="92D050"/>
                </a:solidFill>
              </a:rPr>
              <a:t>смысление </a:t>
            </a:r>
            <a:r>
              <a:rPr lang="ru-RU" sz="2000" b="1" dirty="0">
                <a:solidFill>
                  <a:srgbClr val="92D050"/>
                </a:solidFill>
              </a:rPr>
              <a:t>– запоминание – применение – обобщение – систематизация</a:t>
            </a:r>
            <a:endParaRPr lang="ru-RU" sz="20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116440" y="3786777"/>
            <a:ext cx="1152128" cy="1008112"/>
          </a:xfrm>
          <a:prstGeom prst="downArrow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дополнительных услуг в нашем детском саду 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776444" y="2060848"/>
            <a:ext cx="1944216" cy="165618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Грамотейка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7020272" y="2064450"/>
            <a:ext cx="1944216" cy="165618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Живопись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4932040" y="2060848"/>
            <a:ext cx="1944216" cy="165618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Каратэ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2843808" y="2060848"/>
            <a:ext cx="1944216" cy="165618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Английский язык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88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824528" y="109693"/>
            <a:ext cx="7704856" cy="1152128"/>
          </a:xfrm>
          <a:prstGeom prst="horizontalScroll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дополнительных услуг в нашем детском саду </a:t>
            </a:r>
            <a:endParaRPr lang="ru-RU" sz="2400" b="1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2123728" y="2060848"/>
            <a:ext cx="5040560" cy="864096"/>
          </a:xfrm>
          <a:prstGeom prst="wedgeRectCallout">
            <a:avLst>
              <a:gd name="adj1" fmla="val -21013"/>
              <a:gd name="adj2" fmla="val 118030"/>
            </a:avLst>
          </a:prstGeom>
          <a:solidFill>
            <a:schemeClr val="accent3">
              <a:tint val="50000"/>
              <a:satMod val="30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Изучение спроса предполагаемых платных услуг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611560" y="3573016"/>
            <a:ext cx="7992888" cy="230425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Для </a:t>
            </a:r>
            <a:r>
              <a:rPr lang="ru-RU" sz="2000" dirty="0">
                <a:solidFill>
                  <a:schemeClr val="tx1"/>
                </a:solidFill>
              </a:rPr>
              <a:t>того чтобы понять, есть ли необходимость в дополнительных </a:t>
            </a:r>
            <a:r>
              <a:rPr lang="ru-RU" sz="2000" dirty="0" smtClean="0">
                <a:solidFill>
                  <a:schemeClr val="tx1"/>
                </a:solidFill>
              </a:rPr>
              <a:t>образовательных </a:t>
            </a:r>
            <a:r>
              <a:rPr lang="ru-RU" sz="2000" dirty="0">
                <a:solidFill>
                  <a:schemeClr val="tx1"/>
                </a:solidFill>
              </a:rPr>
              <a:t>услугах, стоит провести мониторинг. Опросы, анкетирования, пробные занятия и семинары способны выявить спектр предпочтений родителей и дошколят. Собрав нужную информацию, вы подстрахуете себя и своих сотрудников от ненужных ошибок. Самое главное, вы узнаете, что именно ждут от вас клиенты и сколько денег они готовы на это потратить.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405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786</Words>
  <Application>Microsoft Office PowerPoint</Application>
  <PresentationFormat>Экран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Ладушки</cp:lastModifiedBy>
  <cp:revision>26</cp:revision>
  <dcterms:created xsi:type="dcterms:W3CDTF">2016-04-22T11:15:37Z</dcterms:created>
  <dcterms:modified xsi:type="dcterms:W3CDTF">2016-06-01T20:12:39Z</dcterms:modified>
</cp:coreProperties>
</file>